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0143-49E5-480A-A782-575CE6D0A5BA}" type="datetimeFigureOut">
              <a:rPr lang="en-GB" smtClean="0"/>
              <a:t>23/11/2020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A77F-D976-466D-8CCA-99D55921EF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0143-49E5-480A-A782-575CE6D0A5BA}" type="datetimeFigureOut">
              <a:rPr lang="en-GB" smtClean="0"/>
              <a:t>23/11/2020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A77F-D976-466D-8CCA-99D55921EF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0143-49E5-480A-A782-575CE6D0A5BA}" type="datetimeFigureOut">
              <a:rPr lang="en-GB" smtClean="0"/>
              <a:t>23/11/2020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A77F-D976-466D-8CCA-99D55921EF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0143-49E5-480A-A782-575CE6D0A5BA}" type="datetimeFigureOut">
              <a:rPr lang="en-GB" smtClean="0"/>
              <a:t>23/11/2020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A77F-D976-466D-8CCA-99D55921EF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0143-49E5-480A-A782-575CE6D0A5BA}" type="datetimeFigureOut">
              <a:rPr lang="en-GB" smtClean="0"/>
              <a:t>23/11/2020</a:t>
            </a:fld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A77F-D976-466D-8CCA-99D55921EF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0143-49E5-480A-A782-575CE6D0A5BA}" type="datetimeFigureOut">
              <a:rPr lang="en-GB" smtClean="0"/>
              <a:t>23/11/2020</a:t>
            </a:fld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A77F-D976-466D-8CCA-99D55921EF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0143-49E5-480A-A782-575CE6D0A5BA}" type="datetimeFigureOut">
              <a:rPr lang="en-GB" smtClean="0"/>
              <a:t>23/11/2020</a:t>
            </a:fld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A77F-D976-466D-8CCA-99D55921EF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0143-49E5-480A-A782-575CE6D0A5BA}" type="datetimeFigureOut">
              <a:rPr lang="en-GB" smtClean="0"/>
              <a:t>23/11/2020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A77F-D976-466D-8CCA-99D55921EF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0143-49E5-480A-A782-575CE6D0A5BA}" type="datetimeFigureOut">
              <a:rPr lang="en-GB" smtClean="0"/>
              <a:t>23/11/2020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A77F-D976-466D-8CCA-99D55921EF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0143-49E5-480A-A782-575CE6D0A5BA}" type="datetimeFigureOut">
              <a:rPr lang="en-GB" smtClean="0"/>
              <a:t>23/11/2020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A77F-D976-466D-8CCA-99D55921EF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0143-49E5-480A-A782-575CE6D0A5BA}" type="datetimeFigureOut">
              <a:rPr lang="en-GB" smtClean="0"/>
              <a:t>23/11/2020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A77F-D976-466D-8CCA-99D55921EF0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80143-49E5-480A-A782-575CE6D0A5BA}" type="datetimeFigureOut">
              <a:rPr lang="en-GB" smtClean="0"/>
              <a:t>23/11/2020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9A77F-D976-466D-8CCA-99D55921EF0A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6000" b="1" dirty="0">
                <a:latin typeface="Arial Rounded MT Bold" pitchFamily="34" charset="0"/>
              </a:rPr>
              <a:t>Describing a Process</a:t>
            </a:r>
            <a:endParaRPr lang="en-GB" sz="6000" dirty="0">
              <a:latin typeface="Arial Rounded MT Bold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latin typeface="Arial Rounded MT Bold" pitchFamily="34" charset="0"/>
              </a:rPr>
              <a:t>Main Characteristics</a:t>
            </a:r>
            <a:endParaRPr lang="en-GB" sz="5400" b="1" dirty="0">
              <a:latin typeface="Arial Rounded MT Bold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800" dirty="0"/>
              <a:t>There are several</a:t>
            </a:r>
            <a:r>
              <a:rPr lang="en-GB" sz="4800" b="1" dirty="0"/>
              <a:t> stages.</a:t>
            </a:r>
            <a:endParaRPr lang="en-GB" sz="4800" dirty="0"/>
          </a:p>
          <a:p>
            <a:r>
              <a:rPr lang="en-GB" sz="4800" dirty="0"/>
              <a:t>The stages are in </a:t>
            </a:r>
            <a:r>
              <a:rPr lang="en-GB" sz="4800" b="1" dirty="0"/>
              <a:t>time order</a:t>
            </a:r>
            <a:r>
              <a:rPr lang="en-GB" sz="4800" dirty="0"/>
              <a:t>.  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latin typeface="Arial Rounded MT Bold" pitchFamily="34" charset="0"/>
              </a:rPr>
              <a:t>Process Diagram - Brick Making</a:t>
            </a:r>
            <a:endParaRPr lang="en-GB" sz="4000" b="1" dirty="0">
              <a:latin typeface="Arial Rounded MT Bold" pitchFamily="34" charset="0"/>
            </a:endParaRPr>
          </a:p>
        </p:txBody>
      </p:sp>
      <p:pic>
        <p:nvPicPr>
          <p:cNvPr id="4" name="Содержимое 3" descr="IELTS Process Diagram Brick Maki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720080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latin typeface="Arial Rounded MT Bold" pitchFamily="34" charset="0"/>
              </a:rPr>
              <a:t>The Outline</a:t>
            </a:r>
            <a:endParaRPr lang="en-GB" sz="5400" b="1" dirty="0">
              <a:latin typeface="Arial Rounded MT Bold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b="1" dirty="0"/>
              <a:t>1.</a:t>
            </a:r>
            <a:r>
              <a:rPr lang="en-GB" sz="4800" dirty="0"/>
              <a:t> </a:t>
            </a:r>
            <a:r>
              <a:rPr lang="en-GB" sz="4800" b="1" dirty="0"/>
              <a:t>Introduce the Diagram</a:t>
            </a:r>
            <a:endParaRPr lang="en-GB" sz="4800" dirty="0"/>
          </a:p>
          <a:p>
            <a:pPr>
              <a:buNone/>
            </a:pPr>
            <a:r>
              <a:rPr lang="en-GB" sz="4800" b="1" dirty="0"/>
              <a:t> </a:t>
            </a:r>
            <a:endParaRPr lang="en-GB" sz="4800" dirty="0"/>
          </a:p>
          <a:p>
            <a:r>
              <a:rPr lang="en-GB" sz="4800" b="1" dirty="0"/>
              <a:t>2. Highlight the Main Points</a:t>
            </a:r>
            <a:r>
              <a:rPr lang="en-GB" sz="4800" dirty="0"/>
              <a:t> </a:t>
            </a:r>
          </a:p>
          <a:p>
            <a:pPr>
              <a:buNone/>
            </a:pPr>
            <a:r>
              <a:rPr lang="en-GB" sz="4800" dirty="0"/>
              <a:t> </a:t>
            </a:r>
          </a:p>
          <a:p>
            <a:r>
              <a:rPr lang="en-GB" sz="4800" b="1" dirty="0"/>
              <a:t>3. Give the Detail</a:t>
            </a:r>
            <a:endParaRPr lang="en-GB" sz="4800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 smtClean="0"/>
              <a:t>Introduce the Diagram</a:t>
            </a:r>
            <a:endParaRPr lang="en-GB" sz="5400" b="1" dirty="0">
              <a:latin typeface="Arial Rounded MT Bold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4800" b="1" dirty="0" smtClean="0"/>
              <a:t>Use </a:t>
            </a:r>
            <a:r>
              <a:rPr lang="en-GB" sz="4800" b="1" dirty="0"/>
              <a:t>the topic sentence:</a:t>
            </a:r>
            <a:endParaRPr lang="en-GB" sz="4800" dirty="0"/>
          </a:p>
          <a:p>
            <a:pPr>
              <a:buNone/>
            </a:pPr>
            <a:r>
              <a:rPr lang="en-GB" sz="4800" i="1" dirty="0"/>
              <a:t>The diagram explains the way in which bricks are made for the building industry.</a:t>
            </a:r>
            <a:endParaRPr lang="en-GB" sz="4800" dirty="0"/>
          </a:p>
          <a:p>
            <a:pPr>
              <a:buNone/>
            </a:pPr>
            <a:r>
              <a:rPr lang="en-GB" sz="4800" b="1" dirty="0"/>
              <a:t> </a:t>
            </a:r>
            <a:endParaRPr lang="en-GB" sz="4800" dirty="0"/>
          </a:p>
          <a:p>
            <a:endParaRPr lang="en-GB" sz="4800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 smtClean="0"/>
              <a:t>Highlight the Main Points</a:t>
            </a:r>
            <a:r>
              <a:rPr lang="en-GB" sz="5400" dirty="0" smtClean="0"/>
              <a:t> </a:t>
            </a:r>
            <a:endParaRPr lang="en-GB" sz="5400" b="1" dirty="0">
              <a:latin typeface="Arial Rounded MT Bold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sz="4800" b="1" dirty="0"/>
              <a:t> </a:t>
            </a:r>
            <a:r>
              <a:rPr lang="en-GB" sz="4800" b="1" dirty="0" smtClean="0"/>
              <a:t> </a:t>
            </a:r>
            <a:endParaRPr lang="en-GB" sz="4800" dirty="0"/>
          </a:p>
          <a:p>
            <a:pPr>
              <a:buNone/>
            </a:pPr>
            <a:r>
              <a:rPr lang="en-GB" sz="4800" b="1" dirty="0"/>
              <a:t>Give an overview of what is taking place.</a:t>
            </a:r>
            <a:endParaRPr lang="en-GB" sz="4800" dirty="0"/>
          </a:p>
          <a:p>
            <a:pPr>
              <a:buNone/>
            </a:pPr>
            <a:r>
              <a:rPr lang="en-GB" sz="4800" i="1" dirty="0"/>
              <a:t>Overall, there are </a:t>
            </a:r>
            <a:r>
              <a:rPr lang="en-GB" sz="4800" b="1" i="1" dirty="0"/>
              <a:t>eight stages</a:t>
            </a:r>
            <a:r>
              <a:rPr lang="en-GB" sz="4800" i="1" dirty="0"/>
              <a:t> in the process, </a:t>
            </a:r>
            <a:r>
              <a:rPr lang="en-GB" sz="4800" b="1" i="1" dirty="0"/>
              <a:t>beginning with</a:t>
            </a:r>
            <a:r>
              <a:rPr lang="en-GB" sz="4800" i="1" dirty="0"/>
              <a:t> the digging up of clay and </a:t>
            </a:r>
            <a:r>
              <a:rPr lang="en-GB" sz="4800" b="1" i="1" dirty="0"/>
              <a:t>culminating in</a:t>
            </a:r>
            <a:r>
              <a:rPr lang="en-GB" sz="4800" i="1" dirty="0"/>
              <a:t> delivery.</a:t>
            </a:r>
            <a:endParaRPr lang="en-GB" sz="4800" dirty="0"/>
          </a:p>
          <a:p>
            <a:pPr>
              <a:buNone/>
            </a:pPr>
            <a:r>
              <a:rPr lang="en-GB" sz="4800" dirty="0"/>
              <a:t> </a:t>
            </a:r>
          </a:p>
          <a:p>
            <a:endParaRPr lang="en-GB" sz="4800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/>
              <a:t>Give the Detail</a:t>
            </a:r>
            <a:endParaRPr lang="en-GB" sz="5400" b="1" dirty="0">
              <a:latin typeface="Arial Rounded MT Bold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indent="-914400">
              <a:buFont typeface="+mj-lt"/>
              <a:buAutoNum type="alphaLcParenR"/>
            </a:pPr>
            <a:r>
              <a:rPr lang="en-GB" sz="4800" b="1" dirty="0" smtClean="0"/>
              <a:t>Use </a:t>
            </a:r>
            <a:r>
              <a:rPr lang="en-GB" sz="4800" b="1" dirty="0"/>
              <a:t>time connectors</a:t>
            </a:r>
            <a:endParaRPr lang="en-GB" sz="4800" dirty="0"/>
          </a:p>
          <a:p>
            <a:pPr marL="914400" indent="-914400">
              <a:buFont typeface="+mj-lt"/>
              <a:buAutoNum type="alphaLcParenR"/>
            </a:pPr>
            <a:r>
              <a:rPr lang="en-GB" sz="4800" b="1" dirty="0"/>
              <a:t>Use the Passive</a:t>
            </a:r>
            <a:endParaRPr lang="en-GB" sz="4800" dirty="0"/>
          </a:p>
          <a:p>
            <a:pPr>
              <a:buNone/>
            </a:pPr>
            <a:endParaRPr lang="en-GB" sz="4800" dirty="0"/>
          </a:p>
          <a:p>
            <a:pPr>
              <a:buNone/>
            </a:pPr>
            <a:r>
              <a:rPr lang="en-GB" sz="4800" dirty="0"/>
              <a:t> </a:t>
            </a:r>
          </a:p>
          <a:p>
            <a:endParaRPr lang="en-GB" sz="4800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 smtClean="0"/>
              <a:t>a) Use time connectors</a:t>
            </a:r>
            <a:endParaRPr lang="en-GB" sz="5400" b="1" dirty="0">
              <a:latin typeface="Arial Rounded MT Bold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4800" dirty="0"/>
          </a:p>
          <a:p>
            <a:pPr>
              <a:buNone/>
            </a:pPr>
            <a:r>
              <a:rPr lang="en-GB" sz="4800" b="1" dirty="0"/>
              <a:t/>
            </a:r>
            <a:br>
              <a:rPr lang="en-GB" sz="4800" b="1" dirty="0"/>
            </a:br>
            <a:r>
              <a:rPr lang="en-GB" sz="4800" dirty="0"/>
              <a:t> </a:t>
            </a:r>
          </a:p>
          <a:p>
            <a:endParaRPr lang="en-GB" sz="4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528" y="1397000"/>
          <a:ext cx="8496944" cy="512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/>
                <a:gridCol w="4248472"/>
              </a:tblGrid>
              <a:tr h="512834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5400" i="1" dirty="0" smtClean="0"/>
                        <a:t>after that</a:t>
                      </a:r>
                      <a:endParaRPr lang="en-GB" sz="5400" dirty="0" smtClean="0"/>
                    </a:p>
                    <a:p>
                      <a:pPr>
                        <a:buNone/>
                      </a:pPr>
                      <a:r>
                        <a:rPr lang="en-GB" sz="5400" i="1" dirty="0" smtClean="0"/>
                        <a:t>before</a:t>
                      </a:r>
                      <a:endParaRPr lang="en-GB" sz="5400" dirty="0" smtClean="0"/>
                    </a:p>
                    <a:p>
                      <a:pPr>
                        <a:buNone/>
                      </a:pPr>
                      <a:r>
                        <a:rPr lang="en-GB" sz="5400" i="1" dirty="0" smtClean="0"/>
                        <a:t>subsequently</a:t>
                      </a:r>
                      <a:endParaRPr lang="en-GB" sz="5400" dirty="0" smtClean="0"/>
                    </a:p>
                    <a:p>
                      <a:pPr>
                        <a:buNone/>
                      </a:pPr>
                      <a:r>
                        <a:rPr lang="en-GB" sz="5400" i="1" dirty="0" smtClean="0"/>
                        <a:t>finally</a:t>
                      </a:r>
                      <a:endParaRPr lang="en-GB" sz="5400" dirty="0" smtClean="0"/>
                    </a:p>
                    <a:p>
                      <a:endParaRPr lang="en-GB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5400" i="1" dirty="0" smtClean="0"/>
                        <a:t>to begin</a:t>
                      </a:r>
                      <a:endParaRPr lang="en-GB" sz="5400" dirty="0" smtClean="0"/>
                    </a:p>
                    <a:p>
                      <a:pPr>
                        <a:buNone/>
                      </a:pPr>
                      <a:r>
                        <a:rPr lang="en-GB" sz="5400" i="1" dirty="0" smtClean="0"/>
                        <a:t>following this</a:t>
                      </a:r>
                      <a:endParaRPr lang="en-GB" sz="5400" dirty="0" smtClean="0"/>
                    </a:p>
                    <a:p>
                      <a:pPr>
                        <a:buNone/>
                      </a:pPr>
                      <a:r>
                        <a:rPr lang="en-GB" sz="5400" i="1" dirty="0" smtClean="0"/>
                        <a:t>next</a:t>
                      </a:r>
                      <a:endParaRPr lang="en-GB" sz="5400" dirty="0" smtClean="0"/>
                    </a:p>
                    <a:p>
                      <a:pPr>
                        <a:buNone/>
                      </a:pPr>
                      <a:r>
                        <a:rPr lang="en-GB" sz="5400" i="1" dirty="0" smtClean="0"/>
                        <a:t>then</a:t>
                      </a:r>
                      <a:endParaRPr lang="en-GB" sz="5400" dirty="0" smtClean="0"/>
                    </a:p>
                    <a:p>
                      <a:pPr>
                        <a:buNone/>
                      </a:pPr>
                      <a:r>
                        <a:rPr lang="en-GB" sz="5400" i="1" dirty="0" smtClean="0"/>
                        <a:t>after</a:t>
                      </a:r>
                      <a:endParaRPr lang="en-GB" sz="5400" dirty="0" smtClean="0"/>
                    </a:p>
                    <a:p>
                      <a:endParaRPr lang="en-GB" sz="5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 smtClean="0"/>
              <a:t>a) Use time connectors</a:t>
            </a:r>
            <a:endParaRPr lang="en-GB" sz="5400" b="1" dirty="0">
              <a:latin typeface="Arial Rounded MT Bold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en-GB" sz="4800" dirty="0"/>
              <a:t> </a:t>
            </a:r>
            <a:r>
              <a:rPr lang="en-GB" sz="7400" b="1" i="1" dirty="0">
                <a:solidFill>
                  <a:srgbClr val="FF0000"/>
                </a:solidFill>
              </a:rPr>
              <a:t>To begin</a:t>
            </a:r>
            <a:r>
              <a:rPr lang="en-GB" sz="7400" i="1" dirty="0"/>
              <a:t>, the clay used to make the bricks is dug up from the ground by a large digger. This clay is </a:t>
            </a:r>
            <a:r>
              <a:rPr lang="en-GB" sz="7400" b="1" i="1" dirty="0">
                <a:solidFill>
                  <a:srgbClr val="FF0000"/>
                </a:solidFill>
              </a:rPr>
              <a:t>then</a:t>
            </a:r>
            <a:r>
              <a:rPr lang="en-GB" sz="7400" i="1" dirty="0">
                <a:solidFill>
                  <a:srgbClr val="FF0000"/>
                </a:solidFill>
              </a:rPr>
              <a:t> </a:t>
            </a:r>
            <a:r>
              <a:rPr lang="en-GB" sz="7400" i="1" dirty="0"/>
              <a:t>placed onto a metal grid, which is used to break up the clay into smaller pieces. A roller assists in this process.</a:t>
            </a:r>
            <a:endParaRPr lang="en-GB" sz="7400" dirty="0"/>
          </a:p>
          <a:p>
            <a:pPr>
              <a:buNone/>
            </a:pPr>
            <a:r>
              <a:rPr lang="en-GB" sz="7400" b="1" i="1" dirty="0">
                <a:solidFill>
                  <a:srgbClr val="FF0000"/>
                </a:solidFill>
              </a:rPr>
              <a:t>Following this</a:t>
            </a:r>
            <a:r>
              <a:rPr lang="en-GB" sz="7400" b="1" i="1" dirty="0"/>
              <a:t>,</a:t>
            </a:r>
            <a:r>
              <a:rPr lang="en-GB" sz="7400" i="1" dirty="0"/>
              <a:t> sand and water are added to the clay, and this mixture is turned into two differing types of brick by either placing it into a mould or using a wire cutter. </a:t>
            </a:r>
            <a:r>
              <a:rPr lang="en-GB" sz="7400" b="1" i="1" dirty="0">
                <a:solidFill>
                  <a:srgbClr val="FF0000"/>
                </a:solidFill>
              </a:rPr>
              <a:t>Next,</a:t>
            </a:r>
            <a:r>
              <a:rPr lang="en-GB" sz="7400" i="1" dirty="0"/>
              <a:t> these bricks are placed in an oven to dry for 24 – 48 hours.</a:t>
            </a:r>
            <a:endParaRPr lang="en-GB" sz="7400" dirty="0"/>
          </a:p>
          <a:p>
            <a:pPr>
              <a:buNone/>
            </a:pPr>
            <a:r>
              <a:rPr lang="en-GB" sz="7400" b="1" i="1" dirty="0">
                <a:solidFill>
                  <a:srgbClr val="FF0000"/>
                </a:solidFill>
              </a:rPr>
              <a:t>In the subsequent stage</a:t>
            </a:r>
            <a:r>
              <a:rPr lang="en-GB" sz="7400" b="1" i="1" dirty="0"/>
              <a:t>,</a:t>
            </a:r>
            <a:r>
              <a:rPr lang="en-GB" sz="7400" i="1" dirty="0"/>
              <a:t> the bricks go through a heating and cooling process. They are heated in a kiln at a moderate and then a high temperature (ranging from 200c to 1300c), </a:t>
            </a:r>
            <a:r>
              <a:rPr lang="en-GB" sz="7400" b="1" i="1" dirty="0">
                <a:solidFill>
                  <a:srgbClr val="FF0000"/>
                </a:solidFill>
              </a:rPr>
              <a:t>followed by</a:t>
            </a:r>
            <a:r>
              <a:rPr lang="en-GB" sz="7400" i="1" dirty="0">
                <a:solidFill>
                  <a:srgbClr val="FF0000"/>
                </a:solidFill>
              </a:rPr>
              <a:t> </a:t>
            </a:r>
            <a:r>
              <a:rPr lang="en-GB" sz="7400" i="1" dirty="0"/>
              <a:t>a cooling process in a chamber for 2 – 3 days. </a:t>
            </a:r>
            <a:r>
              <a:rPr lang="en-GB" sz="7400" b="1" i="1" dirty="0">
                <a:solidFill>
                  <a:srgbClr val="FF0000"/>
                </a:solidFill>
              </a:rPr>
              <a:t>Finally,</a:t>
            </a:r>
            <a:r>
              <a:rPr lang="en-GB" sz="7400" i="1" dirty="0"/>
              <a:t> the bricks are packed and delivered to their destinations.</a:t>
            </a:r>
            <a:endParaRPr lang="en-GB" sz="7400" dirty="0"/>
          </a:p>
          <a:p>
            <a:pPr>
              <a:buNone/>
            </a:pPr>
            <a:endParaRPr lang="en-GB" sz="4800" dirty="0"/>
          </a:p>
          <a:p>
            <a:endParaRPr lang="en-GB" sz="4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 smtClean="0"/>
              <a:t>b</a:t>
            </a:r>
            <a:r>
              <a:rPr lang="en-GB" sz="5400" b="1" dirty="0" smtClean="0"/>
              <a:t>) Use the Passive</a:t>
            </a:r>
            <a:endParaRPr lang="en-GB" sz="5400" b="1" dirty="0">
              <a:latin typeface="Arial Rounded MT Bold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GB" sz="5100" dirty="0" smtClean="0">
                <a:solidFill>
                  <a:srgbClr val="FF0000"/>
                </a:solidFill>
              </a:rPr>
              <a:t> The focus is on </a:t>
            </a:r>
            <a:r>
              <a:rPr lang="en-GB" sz="5100" b="1" dirty="0" smtClean="0">
                <a:solidFill>
                  <a:srgbClr val="FF0000"/>
                </a:solidFill>
              </a:rPr>
              <a:t>the activities</a:t>
            </a:r>
            <a:r>
              <a:rPr lang="en-GB" sz="5100" dirty="0" smtClean="0">
                <a:solidFill>
                  <a:srgbClr val="FF0000"/>
                </a:solidFill>
              </a:rPr>
              <a:t>, NOT the person doing them. </a:t>
            </a:r>
          </a:p>
          <a:p>
            <a:pPr>
              <a:buNone/>
            </a:pPr>
            <a:r>
              <a:rPr lang="en-GB" sz="4800" i="1" dirty="0" smtClean="0"/>
              <a:t>To </a:t>
            </a:r>
            <a:r>
              <a:rPr lang="en-GB" sz="4800" i="1" dirty="0"/>
              <a:t>begin, the clay </a:t>
            </a:r>
            <a:r>
              <a:rPr lang="en-GB" sz="4800" i="1" dirty="0" smtClean="0"/>
              <a:t>which </a:t>
            </a:r>
            <a:r>
              <a:rPr lang="en-GB" sz="4800" b="1" i="1" dirty="0">
                <a:solidFill>
                  <a:srgbClr val="FF0000"/>
                </a:solidFill>
              </a:rPr>
              <a:t>is used</a:t>
            </a:r>
            <a:r>
              <a:rPr lang="en-GB" sz="4800" i="1" dirty="0">
                <a:solidFill>
                  <a:srgbClr val="FF0000"/>
                </a:solidFill>
              </a:rPr>
              <a:t> </a:t>
            </a:r>
            <a:r>
              <a:rPr lang="en-GB" sz="4800" i="1" dirty="0"/>
              <a:t>to make the bricks</a:t>
            </a:r>
            <a:r>
              <a:rPr lang="en-GB" sz="4800" i="1" dirty="0">
                <a:solidFill>
                  <a:srgbClr val="FF0000"/>
                </a:solidFill>
              </a:rPr>
              <a:t> </a:t>
            </a:r>
            <a:r>
              <a:rPr lang="en-GB" sz="4800" b="1" i="1" dirty="0">
                <a:solidFill>
                  <a:srgbClr val="FF0000"/>
                </a:solidFill>
              </a:rPr>
              <a:t>is dug up</a:t>
            </a:r>
            <a:r>
              <a:rPr lang="en-GB" sz="4800" i="1" dirty="0">
                <a:solidFill>
                  <a:srgbClr val="FF0000"/>
                </a:solidFill>
              </a:rPr>
              <a:t> </a:t>
            </a:r>
            <a:r>
              <a:rPr lang="en-GB" sz="4800" i="1" dirty="0"/>
              <a:t>from the ground by a large digger. This clay </a:t>
            </a:r>
            <a:r>
              <a:rPr lang="en-GB" sz="4800" b="1" i="1" dirty="0">
                <a:solidFill>
                  <a:srgbClr val="FF0000"/>
                </a:solidFill>
              </a:rPr>
              <a:t>is </a:t>
            </a:r>
            <a:r>
              <a:rPr lang="en-GB" sz="4800" i="1" dirty="0"/>
              <a:t>then</a:t>
            </a:r>
            <a:r>
              <a:rPr lang="en-GB" sz="4800" b="1" i="1" dirty="0">
                <a:solidFill>
                  <a:srgbClr val="FF0000"/>
                </a:solidFill>
              </a:rPr>
              <a:t> placed</a:t>
            </a:r>
            <a:r>
              <a:rPr lang="en-GB" sz="4800" i="1" dirty="0">
                <a:solidFill>
                  <a:srgbClr val="FF0000"/>
                </a:solidFill>
              </a:rPr>
              <a:t> </a:t>
            </a:r>
            <a:r>
              <a:rPr lang="en-GB" sz="4800" i="1" dirty="0"/>
              <a:t>onto a metal grid, onto a metal grid, which </a:t>
            </a:r>
            <a:r>
              <a:rPr lang="en-GB" sz="4800" b="1" i="1" dirty="0">
                <a:solidFill>
                  <a:srgbClr val="FF0000"/>
                </a:solidFill>
              </a:rPr>
              <a:t>is used</a:t>
            </a:r>
            <a:r>
              <a:rPr lang="en-GB" sz="4800" i="1" dirty="0">
                <a:solidFill>
                  <a:srgbClr val="FF0000"/>
                </a:solidFill>
              </a:rPr>
              <a:t> </a:t>
            </a:r>
            <a:r>
              <a:rPr lang="en-GB" sz="4800" i="1" dirty="0"/>
              <a:t>to break up the clay into smaller pieces. A roller assists in this process.</a:t>
            </a:r>
            <a:endParaRPr lang="en-GB" sz="4800" dirty="0"/>
          </a:p>
          <a:p>
            <a:pPr>
              <a:buNone/>
            </a:pPr>
            <a:r>
              <a:rPr lang="en-GB" sz="4800" i="1" dirty="0"/>
              <a:t>Following this, sand and water </a:t>
            </a:r>
            <a:r>
              <a:rPr lang="en-GB" sz="4800" b="1" i="1" dirty="0">
                <a:solidFill>
                  <a:srgbClr val="FF0000"/>
                </a:solidFill>
              </a:rPr>
              <a:t>are added</a:t>
            </a:r>
            <a:r>
              <a:rPr lang="en-GB" sz="4800" i="1" dirty="0">
                <a:solidFill>
                  <a:srgbClr val="FF0000"/>
                </a:solidFill>
              </a:rPr>
              <a:t> </a:t>
            </a:r>
            <a:r>
              <a:rPr lang="en-GB" sz="4800" i="1" dirty="0"/>
              <a:t>to the clay, and this mixture </a:t>
            </a:r>
            <a:r>
              <a:rPr lang="en-GB" sz="4800" b="1" i="1" dirty="0">
                <a:solidFill>
                  <a:srgbClr val="FF0000"/>
                </a:solidFill>
              </a:rPr>
              <a:t>is turned into</a:t>
            </a:r>
            <a:r>
              <a:rPr lang="en-GB" sz="4800" i="1" dirty="0">
                <a:solidFill>
                  <a:srgbClr val="FF0000"/>
                </a:solidFill>
              </a:rPr>
              <a:t> </a:t>
            </a:r>
            <a:r>
              <a:rPr lang="en-GB" sz="4800" i="1" dirty="0"/>
              <a:t>bricks by either placing it into a mould or using a wire cutter. Next, these bricks </a:t>
            </a:r>
            <a:r>
              <a:rPr lang="en-GB" sz="4800" b="1" i="1" dirty="0">
                <a:solidFill>
                  <a:srgbClr val="FF0000"/>
                </a:solidFill>
              </a:rPr>
              <a:t>are placed </a:t>
            </a:r>
            <a:r>
              <a:rPr lang="en-GB" sz="4800" i="1" dirty="0"/>
              <a:t>in an oven to dry for 24 – 48 hours.</a:t>
            </a:r>
            <a:endParaRPr lang="en-GB" sz="4800" dirty="0"/>
          </a:p>
          <a:p>
            <a:pPr>
              <a:buNone/>
            </a:pPr>
            <a:r>
              <a:rPr lang="en-GB" sz="4800" i="1" dirty="0"/>
              <a:t>In the subsequent stage, the bricks go through a heating and cooling process. They </a:t>
            </a:r>
            <a:r>
              <a:rPr lang="en-GB" sz="4800" b="1" i="1" dirty="0">
                <a:solidFill>
                  <a:srgbClr val="FF0000"/>
                </a:solidFill>
              </a:rPr>
              <a:t>are heated </a:t>
            </a:r>
            <a:r>
              <a:rPr lang="en-GB" sz="4800" i="1" dirty="0"/>
              <a:t>in a kiln at a moderate and then a high temperature (ranging from 200c to 1300c), followed by a cooling process in a chamber for 2 – 3 days. Finally, the bricks </a:t>
            </a:r>
            <a:r>
              <a:rPr lang="en-GB" sz="4800" b="1" i="1" dirty="0">
                <a:solidFill>
                  <a:srgbClr val="FF0000"/>
                </a:solidFill>
              </a:rPr>
              <a:t>are packed </a:t>
            </a:r>
            <a:r>
              <a:rPr lang="en-GB" sz="4800" i="1" dirty="0"/>
              <a:t>and </a:t>
            </a:r>
            <a:r>
              <a:rPr lang="en-GB" sz="4800" b="1" i="1" dirty="0">
                <a:solidFill>
                  <a:srgbClr val="FF0000"/>
                </a:solidFill>
              </a:rPr>
              <a:t>delivered</a:t>
            </a:r>
            <a:r>
              <a:rPr lang="en-GB" sz="4800" i="1" dirty="0"/>
              <a:t> to their destinations.</a:t>
            </a:r>
            <a:endParaRPr lang="en-GB" sz="4800" dirty="0"/>
          </a:p>
          <a:p>
            <a:pPr>
              <a:buNone/>
            </a:pPr>
            <a:endParaRPr lang="en-GB" sz="4800" dirty="0"/>
          </a:p>
          <a:p>
            <a:endParaRPr lang="en-GB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92</Words>
  <Application>Microsoft Office PowerPoint</Application>
  <PresentationFormat>Экран (4:3)</PresentationFormat>
  <Paragraphs>46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Describing a Process</vt:lpstr>
      <vt:lpstr>Main Characteristics</vt:lpstr>
      <vt:lpstr>Process Diagram - Brick Making</vt:lpstr>
      <vt:lpstr>The Outline</vt:lpstr>
      <vt:lpstr>Introduce the Diagram</vt:lpstr>
      <vt:lpstr>Highlight the Main Points </vt:lpstr>
      <vt:lpstr>Give the Detail</vt:lpstr>
      <vt:lpstr>a) Use time connectors</vt:lpstr>
      <vt:lpstr>a) Use time connectors</vt:lpstr>
      <vt:lpstr>b) Use the Passive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Describing a Process</dc:title>
  <dc:creator>Пользователь Windows</dc:creator>
  <cp:lastModifiedBy>Пользователь Windows</cp:lastModifiedBy>
  <cp:revision>1</cp:revision>
  <dcterms:created xsi:type="dcterms:W3CDTF">2020-11-23T04:10:10Z</dcterms:created>
  <dcterms:modified xsi:type="dcterms:W3CDTF">2020-11-23T04:28:53Z</dcterms:modified>
</cp:coreProperties>
</file>